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4" r:id="rId3"/>
    <p:sldId id="285" r:id="rId4"/>
    <p:sldId id="429" r:id="rId5"/>
    <p:sldId id="431" r:id="rId6"/>
    <p:sldId id="432" r:id="rId7"/>
    <p:sldId id="286" r:id="rId8"/>
    <p:sldId id="297" r:id="rId9"/>
    <p:sldId id="433" r:id="rId10"/>
    <p:sldId id="434" r:id="rId11"/>
    <p:sldId id="258" r:id="rId12"/>
    <p:sldId id="275" r:id="rId13"/>
    <p:sldId id="274" r:id="rId14"/>
    <p:sldId id="264" r:id="rId15"/>
    <p:sldId id="276" r:id="rId16"/>
    <p:sldId id="277" r:id="rId17"/>
    <p:sldId id="278" r:id="rId18"/>
    <p:sldId id="266" r:id="rId19"/>
    <p:sldId id="260" r:id="rId20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B7"/>
    <a:srgbClr val="00828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3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5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369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Nowy slajd dot. produktów i komponentów używanych głównie do produkcji technologii neutralnych emisyjnie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9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19.09.2025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BF74AF-4611-4995-B861-9F1BE8A6D7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E83B4F-3F4E-4FAB-B717-077720E37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B8A71B4-201E-4D5C-A0CA-5BDDF686D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7" y="4454006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19.09.2025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E0083BE-AB43-4575-86CB-606CBF1252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19.09.2025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E9F7B10-6B3A-4A06-AFAD-B3C3A1EA36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19.09.2025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43EB3F-27A5-46AD-AB62-9088DE353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1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25" r:id="rId3"/>
    <p:sldLayoutId id="2147483720" r:id="rId4"/>
    <p:sldLayoutId id="2147483721" r:id="rId5"/>
    <p:sldLayoutId id="2147483710" r:id="rId6"/>
    <p:sldLayoutId id="2147483712" r:id="rId7"/>
    <p:sldLayoutId id="2147483726" r:id="rId8"/>
    <p:sldLayoutId id="2147483740" r:id="rId9"/>
    <p:sldLayoutId id="2147483723" r:id="rId10"/>
    <p:sldLayoutId id="2147483728" r:id="rId11"/>
    <p:sldLayoutId id="2147483741" r:id="rId12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PL/TXT/?uri=CELEX:32025R14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Obraz zawierający generator, niebo, młyn, urządzenie&#10;&#10;Zawartość wygenerowana przez AI może być niepoprawna.">
            <a:extLst>
              <a:ext uri="{FF2B5EF4-FFF2-40B4-BE49-F238E27FC236}">
                <a16:creationId xmlns:a16="http://schemas.microsoft.com/office/drawing/2014/main" id="{ACDFBA4C-9E28-14C2-64C3-90E3C7B2C6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/>
        </p:blipFill>
        <p:spPr/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EBEAA110-7E7B-42EA-AE6A-9675627A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3109352"/>
            <a:ext cx="3387899" cy="675110"/>
          </a:xfrm>
        </p:spPr>
        <p:txBody>
          <a:bodyPr>
            <a:noAutofit/>
          </a:bodyPr>
          <a:lstStyle/>
          <a:p>
            <a:pPr algn="r">
              <a:spcAft>
                <a:spcPts val="1200"/>
              </a:spcAft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Wsparcia Technologii Krytycznych</a:t>
            </a:r>
            <a:b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124027" y="3723878"/>
            <a:ext cx="1439862" cy="574799"/>
          </a:xfrm>
          <a:prstGeom prst="rect">
            <a:avLst/>
          </a:prstGeom>
        </p:spPr>
        <p:txBody>
          <a:bodyPr anchor="ctr" anchorCtr="0"/>
          <a:lstStyle/>
          <a:p>
            <a:r>
              <a:rPr lang="pl-P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Izabela Fiszer</a:t>
            </a:r>
          </a:p>
          <a:p>
            <a:r>
              <a:rPr lang="pl-P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22.09.2025 r.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8A1FFC6-E5FD-A97B-DA6C-0DC1624AFE6A}"/>
              </a:ext>
            </a:extLst>
          </p:cNvPr>
          <p:cNvCxnSpPr>
            <a:cxnSpLocks/>
          </p:cNvCxnSpPr>
          <p:nvPr/>
        </p:nvCxnSpPr>
        <p:spPr>
          <a:xfrm>
            <a:off x="7091574" y="3811222"/>
            <a:ext cx="18764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E830980-4E72-A0E0-1965-5DA12CB11424}"/>
              </a:ext>
            </a:extLst>
          </p:cNvPr>
          <p:cNvSpPr txBox="1"/>
          <p:nvPr/>
        </p:nvSpPr>
        <p:spPr>
          <a:xfrm>
            <a:off x="5671877" y="3837983"/>
            <a:ext cx="334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ogólne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1DD90-FDE6-7EFA-D437-07EA5975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69993"/>
            <a:ext cx="7389546" cy="734818"/>
          </a:xfrm>
        </p:spPr>
        <p:txBody>
          <a:bodyPr>
            <a:normAutofit fontScale="90000"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>Ścieżka B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dirty="0"/>
              <a:t>Strategiczna potrzeba lub wyzwanie na poziomie UE, na którą odpowiada projekt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61694A-0CF0-95DF-BE70-4EC553EA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61" y="1517849"/>
            <a:ext cx="7511361" cy="3255658"/>
          </a:xfrm>
        </p:spPr>
        <p:txBody>
          <a:bodyPr>
            <a:normAutofit/>
          </a:bodyPr>
          <a:lstStyle/>
          <a:p>
            <a:r>
              <a:rPr lang="pl-PL" sz="1400" dirty="0"/>
              <a:t>„Aktualizacja nowej strategii przemysłowej z 2020 r. – tworzenie silniejszego jednolitego rynku sprzyjającego odbudowie Europy”</a:t>
            </a:r>
          </a:p>
          <a:p>
            <a:r>
              <a:rPr lang="pl-PL" sz="1400" dirty="0"/>
              <a:t>Dokument roboczy służb Komisji „Strategicznych zależności i zdolności UE” z 2022 r.</a:t>
            </a:r>
          </a:p>
          <a:p>
            <a:r>
              <a:rPr lang="pl-PL" sz="1400" dirty="0"/>
              <a:t>„Plan działania na rzecz synergii między sektorem cywilnym, obronnym i kosmicznym” z 2021 r.</a:t>
            </a:r>
          </a:p>
          <a:p>
            <a:r>
              <a:rPr lang="pl-PL" sz="1400" dirty="0"/>
              <a:t>Wspólny komunikat do Parlamentu Europejskiego, Rady Europejskiej w sprawie „Europejskiej strategii bezpieczeństwa gospodarczego” z 2023 r.</a:t>
            </a:r>
          </a:p>
          <a:p>
            <a:r>
              <a:rPr lang="pl-PL" sz="1400" dirty="0"/>
              <a:t>„Analiza łańcucha dostaw i prognoza zapotrzebowania materiałowego w strategicznych technologiach i sektorach w UE – Badanie prognostyczne” z 2023 r.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b="1" dirty="0"/>
              <a:t>Linki do dokumentów znajdują się w Instrukcji wypełniania wniosku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2EF8D61-98AF-E289-CB1D-77309CC3E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73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101E5E4B-1642-4CE6-892B-1C8705436F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3" y="7683"/>
            <a:ext cx="5850420" cy="3290861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DFE08AA-C2BD-41D5-B112-59BE675C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871" y="3744000"/>
            <a:ext cx="5542066" cy="720000"/>
          </a:xfrm>
        </p:spPr>
        <p:txBody>
          <a:bodyPr/>
          <a:lstStyle/>
          <a:p>
            <a:r>
              <a:rPr lang="pl-PL" dirty="0"/>
              <a:t>Źródła informacji o kwalifikowalności kosztów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41CCB-5FC5-5A13-0DAF-DCF0B4BAC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96892C8-09B5-5707-7D7B-F5BFE68B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informacji o kwalifikowalności kosztów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AA3378-90CA-FBCF-E12A-F0A79E7A8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Wniosek o dofinansowanie projektu i załączniki:</a:t>
            </a:r>
          </a:p>
          <a:p>
            <a:r>
              <a:rPr lang="pl-PL" b="1" dirty="0"/>
              <a:t>Model finansowy według wzoru stanowiącego załącznik nr 5 do Regulaminu wyboru projektów (RWP).</a:t>
            </a:r>
          </a:p>
          <a:p>
            <a:r>
              <a:rPr lang="pl-PL" dirty="0"/>
              <a:t>Dokumenty potwierdzające pozyskanie środków na finansowanie wkładu własnego (jeśli dotyczy).</a:t>
            </a:r>
          </a:p>
          <a:p>
            <a:r>
              <a:rPr lang="pl-PL" dirty="0"/>
              <a:t>Dokumenty dot. spółki dominującej wnioskodawcy (jeśli dotyczy): dokument z rejestru działalności z kraju, w którym znajduje się siedziba spółki dominującej (jeśli nie jest zarejestrowana w Polsce).</a:t>
            </a:r>
          </a:p>
          <a:p>
            <a:r>
              <a:rPr lang="pl-PL" dirty="0"/>
              <a:t>Dokument rejestrowy jednostki macierzystej oddziału przedsiębiorstwa zagranicznego Wnioskodawcy (jeśli dotyczy).</a:t>
            </a:r>
          </a:p>
          <a:p>
            <a:r>
              <a:rPr lang="pl-PL" dirty="0"/>
              <a:t>Tłumaczenie przysięgłe na język polski dokumentów w języku obcym (jeśli dotyczy).</a:t>
            </a:r>
          </a:p>
          <a:p>
            <a:r>
              <a:rPr lang="pl-PL" dirty="0"/>
              <a:t>Sprawozdania finansowe spółki dominującej za 3 zamknięte lata obrotowe (jeśli dotyczy)</a:t>
            </a:r>
          </a:p>
          <a:p>
            <a:r>
              <a:rPr lang="pl-PL" dirty="0"/>
              <a:t>Pozwolenia, koncesje, prawa własności intelektualnej (jeśli dotyczy).</a:t>
            </a:r>
          </a:p>
        </p:txBody>
      </p:sp>
    </p:spTree>
    <p:extLst>
      <p:ext uri="{BB962C8B-B14F-4D97-AF65-F5344CB8AC3E}">
        <p14:creationId xmlns:p14="http://schemas.microsoft.com/office/powerpoint/2010/main" val="380630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informacji o kwalifikowalności kosztów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Informacje niezbędne do wypełnienia wniosku o dofinansowanie znajdują się w następujących dokumentach:</a:t>
            </a:r>
          </a:p>
          <a:p>
            <a:r>
              <a:rPr lang="pl-PL" dirty="0"/>
              <a:t>Przewodnik kwalifikowalności wydatków – załącznik nr 2 do RWP.</a:t>
            </a:r>
          </a:p>
          <a:p>
            <a:r>
              <a:rPr lang="pl-PL" dirty="0"/>
              <a:t>Kryteria wyboru projektów – załącznik nr 3 do RWP.</a:t>
            </a:r>
          </a:p>
          <a:p>
            <a:r>
              <a:rPr lang="pl-PL" dirty="0"/>
              <a:t>Wzór Umowy o dofinansowanie projektu – załącznik nr 4 do RWP.</a:t>
            </a:r>
          </a:p>
          <a:p>
            <a:r>
              <a:rPr lang="pl-PL" dirty="0"/>
              <a:t>Model finansowy i Instrukcja jego wypełniania – załącznik nr 5 do RWP.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73AA183A-5AC5-4607-8223-7A43A13652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7596" cy="3687291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423F631-AF65-400D-87E5-188AB63FD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934" y="3888000"/>
            <a:ext cx="5245249" cy="360000"/>
          </a:xfrm>
        </p:spPr>
        <p:txBody>
          <a:bodyPr>
            <a:normAutofit/>
          </a:bodyPr>
          <a:lstStyle/>
          <a:p>
            <a:r>
              <a:rPr lang="pl-PL" dirty="0"/>
              <a:t>Przewodnik kwalifikowalności wydatków</a:t>
            </a:r>
          </a:p>
        </p:txBody>
      </p: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6583-3D81-56C9-EAB5-5AEC24CB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00AA67B-451E-B2BB-1169-C1EED8FB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Przewodnik kwalifikowalności wydatków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6ECD66-97C0-1AB3-F4CD-323A8159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Informacje dotyczące:</a:t>
            </a:r>
          </a:p>
          <a:p>
            <a:r>
              <a:rPr lang="pl-PL" dirty="0"/>
              <a:t>ogólnych zasad kwalifikowalności wydatków w projekcie i wkładu własnego wnioskodawcy</a:t>
            </a:r>
          </a:p>
          <a:p>
            <a:r>
              <a:rPr lang="pl-PL" dirty="0"/>
              <a:t>wydatków kwalifikowalnych w projekcie w ramach </a:t>
            </a:r>
            <a:r>
              <a:rPr lang="pl-PL" b="1" dirty="0">
                <a:solidFill>
                  <a:srgbClr val="00828C"/>
                </a:solidFill>
              </a:rPr>
              <a:t>Regionalnej pomocy inwestycyjnej</a:t>
            </a:r>
            <a:r>
              <a:rPr lang="pl-PL" dirty="0"/>
              <a:t>: podstawa, limity wydatków kwalifikowalnych oraz limity dofinansowania, kategorie wydatków kwalifikowalnych (grunty, nieruchomości zabudowane, środki trwałe/dostawy, roboty budowlane, wartości niematerialne i prawne)</a:t>
            </a:r>
          </a:p>
          <a:p>
            <a:r>
              <a:rPr lang="pl-PL" dirty="0"/>
              <a:t>wydatków kwalifikowalnych na </a:t>
            </a:r>
            <a:r>
              <a:rPr lang="pl-PL" b="1" dirty="0">
                <a:solidFill>
                  <a:srgbClr val="00828C"/>
                </a:solidFill>
              </a:rPr>
              <a:t>usługi doradcze</a:t>
            </a:r>
            <a:r>
              <a:rPr lang="pl-PL" dirty="0"/>
              <a:t>: podstawa, limity wydatków kwalifikowalnych oraz limity dofinansowania, kategorie wydatków kwalifikowalnych (usługi zewnętrzne – doradztwo)</a:t>
            </a:r>
          </a:p>
          <a:p>
            <a:r>
              <a:rPr lang="pl-PL" dirty="0"/>
              <a:t>wydatków kwalifikowalnych na </a:t>
            </a:r>
            <a:r>
              <a:rPr lang="pl-PL" b="1" dirty="0">
                <a:solidFill>
                  <a:srgbClr val="00828C"/>
                </a:solidFill>
              </a:rPr>
              <a:t>wspieranie innowacyjności</a:t>
            </a:r>
            <a:r>
              <a:rPr lang="pl-PL" dirty="0"/>
              <a:t>: podstawa, limity wydatków kwalifikowalnych oraz limity dofinansowania, kategorie wydatków kwalifikowalnych (usługi zewnętrzne – wsparcie innowacji)</a:t>
            </a:r>
          </a:p>
          <a:p>
            <a:r>
              <a:rPr lang="pl-PL" dirty="0"/>
              <a:t>wydatków kwalifikowalnych na </a:t>
            </a:r>
            <a:r>
              <a:rPr lang="pl-PL" b="1" dirty="0">
                <a:solidFill>
                  <a:srgbClr val="00828C"/>
                </a:solidFill>
              </a:rPr>
              <a:t>szkolenia</a:t>
            </a:r>
            <a:r>
              <a:rPr lang="pl-PL" dirty="0"/>
              <a:t>: podstawa, limity wydatków kwalifikowalnych oraz limity dofinansowania, kategorie wydatków kwalifikowalnych (koszty wsparcia uczestników projektu)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466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4C1A-9B53-4D76-36AA-15ED19FA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9C167A8-9977-20F4-E1FE-FCE40E2A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Przewodnik kwalifikowalności wydatków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58194C-10D7-7319-5162-643E7F64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wydatków kwalifikowalnych w ramach pomocy </a:t>
            </a:r>
            <a:r>
              <a:rPr lang="pl-PL" b="1" dirty="0">
                <a:solidFill>
                  <a:srgbClr val="00828C"/>
                </a:solidFill>
              </a:rPr>
              <a:t>inwestycyjnej na ochronę środowiska</a:t>
            </a:r>
            <a:r>
              <a:rPr lang="pl-PL" dirty="0"/>
              <a:t>: podstawa, limity wydatków kwalifikowalnych oraz limity dofinansowania, kategorie wydatków kwalifikowalnych: 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ochrona środowiska, w tym obniżenie emisyjności (dodatkowe komponenty w istniejącym zakładzie, koszty budowy infrastruktury dedykowanej, całkowite koszty inwestycji (obniżona intensywność pomocy), dodatkowe koszty (scenariusz alternatywny), ochrona środowiska, w tym wychwytywanie i transport CO2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efektywność energetyczna – całkowite koszty inwestycji (obniżona intensywność)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efektywność energetyczna w budynkach – całkowite koszty inwestycji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OZE, wodór i kogeneracja – całkowite koszty inwestycji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gospodarowanie zasobami i GOZ – dodatkowe koszty (scenariusz alternatywny)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gospodarowanie zasobami i GOZ - Dodatkowe komponenty w istniejącym zakładzie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301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A211-095A-78BA-5127-77579DB81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6921B7C-9140-FC93-0478-5C48C68D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Przewodnik kwalifikowalności wydatków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C2EDA3-270B-6A4A-E37B-ACE7C3C33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wydatków kwalifikowalnych w ramach </a:t>
            </a:r>
            <a:r>
              <a:rPr lang="pl-PL" b="1" dirty="0">
                <a:solidFill>
                  <a:srgbClr val="00828C"/>
                </a:solidFill>
              </a:rPr>
              <a:t>pomocy de minimis</a:t>
            </a:r>
            <a:r>
              <a:rPr lang="pl-PL" dirty="0"/>
              <a:t>: podstawa, limity wydatków kwalifikowalnych oraz limity dofinansowania, kategorie wydatków kwalifikowalnych: 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usługi zewnętrzne (doradztwo)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wydatki dotyczące subskrypcji oprogramowania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wydatki dotyczące wspierania innowacyjności</a:t>
            </a:r>
          </a:p>
          <a:p>
            <a:pPr>
              <a:spcBef>
                <a:spcPts val="1800"/>
              </a:spcBef>
            </a:pPr>
            <a:r>
              <a:rPr lang="pl-PL" dirty="0"/>
              <a:t>Tabele intensywności wsparcia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dla regionalnej pomocy inwestycyjnej</a:t>
            </a:r>
          </a:p>
          <a:p>
            <a:pPr marL="358775" indent="-171450">
              <a:buFont typeface="Wingdings" panose="05000000000000000000" pitchFamily="2" charset="2"/>
              <a:buChar char="§"/>
            </a:pPr>
            <a:r>
              <a:rPr lang="pl-PL" dirty="0"/>
              <a:t>w ramach art. 36-47 rozporządzenia Komisji (UE) nr 651/2014 (pomoc inwestycyjna na ochronę środowiska, w tym obniżenie emisyjności)</a:t>
            </a:r>
          </a:p>
        </p:txBody>
      </p:sp>
    </p:spTree>
    <p:extLst>
      <p:ext uri="{BB962C8B-B14F-4D97-AF65-F5344CB8AC3E}">
        <p14:creationId xmlns:p14="http://schemas.microsoft.com/office/powerpoint/2010/main" val="71229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o dofinansowanie projektu: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pl-PL" sz="1400" dirty="0"/>
              <a:t>Przedstawia informacje dot. realizacji projektu oraz szczegółowe zasady i warunki kwalifikowalności wydatków i rozliczania projektu: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projekt jest rozliczany w oparciu o rzeczywiście poniesione wydatki,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wskazuje terminy i częstotliwość składanych wniosków o płatność,</a:t>
            </a:r>
          </a:p>
          <a:p>
            <a:pPr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określa rodzaj i charakter dokumentów wymaganych do rozliczenia projektu oraz zasady ewidencjonowania kosztów…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D6A97D5-3FB6-4D10-B42E-524F4C9CE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r="19477"/>
          <a:stretch/>
        </p:blipFill>
        <p:spPr>
          <a:xfrm>
            <a:off x="0" y="915566"/>
            <a:ext cx="4283968" cy="3364247"/>
          </a:xfrm>
        </p:spPr>
      </p:pic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2A42C-A12A-480B-83BD-AD6733A7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Dziękuję </a:t>
            </a:r>
            <a:r>
              <a:rPr lang="pl-PL" sz="1800"/>
              <a:t>za uwagę.</a:t>
            </a:r>
            <a:endParaRPr lang="pl-PL" sz="1800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AF8938D7-418A-4439-B306-238B7666B4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b="5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360000"/>
            <a:ext cx="7389546" cy="360000"/>
          </a:xfrm>
        </p:spPr>
        <p:txBody>
          <a:bodyPr>
            <a:normAutofit/>
          </a:bodyPr>
          <a:lstStyle/>
          <a:p>
            <a:r>
              <a:rPr lang="pl-PL" sz="2000" dirty="0"/>
              <a:t>Nabory STEP w zakresie realizowanym przez PARP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059582"/>
            <a:ext cx="7389547" cy="344041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dirty="0"/>
              <a:t>Projekty inwestycyjne</a:t>
            </a:r>
            <a:r>
              <a:rPr lang="pl-PL" sz="1600" dirty="0"/>
              <a:t>, które spełniają cele wskazane w art. 2 ust. 1 rozporządzenia (UE) 2024/795, przyczyniając się do wytwarzania technologii krytycznych w całej Unii lub ochrony i wzmacniania ich odpowiednich łańcuchów wartości w następujących sektorach: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600" dirty="0"/>
              <a:t>biotechnologii, w tym produktów leczniczych znajdujących się w unijnym wykazie produktów leczniczych o krytycznym znaczeniu i ich składników;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600" dirty="0"/>
              <a:t>technologii cyfrowych i innowacji w ramach głębokich technologii;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sz="1600" b="1" dirty="0"/>
              <a:t>czystych i </a:t>
            </a:r>
            <a:r>
              <a:rPr lang="pl-PL" sz="1600" b="1" dirty="0" err="1"/>
              <a:t>zasobooszczędnych</a:t>
            </a:r>
            <a:r>
              <a:rPr lang="pl-PL" sz="1600" b="1" dirty="0"/>
              <a:t> technologii, w tym technologii neutralnych emisyjnie zdefiniowanych w akcie w sprawie przemysłu neutralnego emisyjnie.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4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17C0-109D-9903-EBE4-628B6A48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49AAD76-17C8-F4F5-73F4-65BC1710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360000"/>
            <a:ext cx="7389546" cy="720000"/>
          </a:xfrm>
        </p:spPr>
        <p:txBody>
          <a:bodyPr>
            <a:normAutofit/>
          </a:bodyPr>
          <a:lstStyle/>
          <a:p>
            <a:r>
              <a:rPr lang="pl-PL" sz="2000" dirty="0"/>
              <a:t>Technologie krytyczne w ramach 3 sektorów</a:t>
            </a:r>
            <a:br>
              <a:rPr lang="pl-PL" sz="2000" dirty="0"/>
            </a:br>
            <a:r>
              <a:rPr lang="pl-PL" sz="2000" dirty="0"/>
              <a:t>wg Wytycznych KE w sprawie STEP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0CAFEF-B0B2-0BFD-2A03-CE3EB534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188000"/>
            <a:ext cx="7389547" cy="344041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dirty="0"/>
              <a:t>Lista obszarów i technologii krytycznych dla każdego sektora jest zawarta w załączniku nr 1 do Regulaminu wyboru projektów:</a:t>
            </a:r>
          </a:p>
          <a:p>
            <a:pPr marL="268288" indent="-268288">
              <a:lnSpc>
                <a:spcPct val="114000"/>
              </a:lnSpc>
              <a:spcBef>
                <a:spcPts val="600"/>
              </a:spcBef>
            </a:pPr>
            <a:r>
              <a:rPr lang="pl-PL" sz="1600" dirty="0"/>
              <a:t>Innowacje w ramach głębokich technologii (sektor technologii cyfrowych) – to kombinacja technologii z różnych sektorów</a:t>
            </a:r>
          </a:p>
          <a:p>
            <a:pPr marL="268288" indent="-268288">
              <a:lnSpc>
                <a:spcPct val="114000"/>
              </a:lnSpc>
              <a:spcBef>
                <a:spcPts val="600"/>
              </a:spcBef>
            </a:pPr>
            <a:r>
              <a:rPr lang="pl-PL" sz="1600" b="1" dirty="0"/>
              <a:t>Czyste i zasobooszczędne technologie:</a:t>
            </a:r>
          </a:p>
          <a:p>
            <a:pPr marL="449263" indent="-1714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400" b="1" dirty="0"/>
              <a:t>produkty końcowe i komponenty </a:t>
            </a:r>
            <a:r>
              <a:rPr lang="pl-PL" sz="1400" dirty="0"/>
              <a:t>z załącznika do aktu w sprawie przemysłu neutralnego emisyjnie</a:t>
            </a:r>
          </a:p>
          <a:p>
            <a:pPr marL="449263" indent="-1714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400" b="1" dirty="0"/>
              <a:t>surowce krytyczne </a:t>
            </a:r>
            <a:r>
              <a:rPr lang="pl-PL" sz="1400" dirty="0"/>
              <a:t>z załącznika II do aktu w sprawie surowców krytycznych istotne dla wytwarzania technologii krytycznych objętych STEP</a:t>
            </a:r>
          </a:p>
          <a:p>
            <a:pPr marL="268288" indent="-268288">
              <a:lnSpc>
                <a:spcPct val="114000"/>
              </a:lnSpc>
              <a:spcBef>
                <a:spcPts val="600"/>
              </a:spcBef>
            </a:pPr>
            <a:r>
              <a:rPr lang="pl-PL" sz="1600" dirty="0"/>
              <a:t>Biotechnologia – w ramach Ścieżki B projekt może dotyczyć produktów leczniczych z wykazu UE – zamknięta lista</a:t>
            </a:r>
          </a:p>
        </p:txBody>
      </p:sp>
    </p:spTree>
    <p:extLst>
      <p:ext uri="{BB962C8B-B14F-4D97-AF65-F5344CB8AC3E}">
        <p14:creationId xmlns:p14="http://schemas.microsoft.com/office/powerpoint/2010/main" val="170896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4B995-CCD2-4E21-C4B6-202D9A64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produktów i konkretnych komponentów uważanych za używane głównie do produkcji technologii neutralnych emisyjnie.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FEF60-7017-57A9-BDFE-405E21F0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7053"/>
            <a:ext cx="7583369" cy="32409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200" b="1" dirty="0"/>
              <a:t>Rozporządzeniem (UE) 2024/1735 ustanowiono ramy prawne, które podnoszą odporność Unii i bezpieczeństwo dostaw w Unii w dziedzinie technologii neutralnych emisyjnie</a:t>
            </a:r>
            <a:r>
              <a:rPr lang="pl-PL" sz="1200" dirty="0"/>
              <a:t> przez zwiększenie zdolności Unii w zakresie produkcji, wdrażania i innowacji w tej dziedzinie.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200" b="1" dirty="0"/>
              <a:t>Rozporządzenie delegowane Komisji (UE) 2025/1463 </a:t>
            </a:r>
            <a:r>
              <a:rPr lang="pl-PL" sz="1200" dirty="0"/>
              <a:t>z dnia 23 maja 2025 r. zmieniające rozporządzenie Parlamentu Europejskiego i Rady (UE) 2024/1735 w odniesieniu do określenia podkategorii technologii neutralnych emisyjnie oraz </a:t>
            </a:r>
            <a:r>
              <a:rPr lang="pl-PL" sz="1200" b="1" dirty="0"/>
              <a:t>wykazu konkretnych komponentów używanych na potrzeby tych technologii.</a:t>
            </a:r>
            <a:endParaRPr lang="pl-PL" sz="1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rgbClr val="00A4B7"/>
                </a:solidFill>
              </a:rPr>
              <a:t>Ww. wykaz w aktualnej wersji można znaleźć pod linkiem</a:t>
            </a:r>
            <a:r>
              <a:rPr lang="pl-PL" sz="1200" dirty="0"/>
              <a:t>: </a:t>
            </a:r>
            <a:r>
              <a:rPr lang="pl-PL" sz="1200" u="sng" dirty="0">
                <a:hlinkClick r:id="rId3"/>
              </a:rPr>
              <a:t>https://eur-lex.europa.eu/legal-content/PL/TXT/?uri=CELEX:32025R1463</a:t>
            </a:r>
            <a:endParaRPr lang="pl-PL" sz="1200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1200" b="1" dirty="0"/>
              <a:t>Na ten moment powyższy katalog jest katalogiem zamkniętym. Nie jest możliwe dofinansowanie innych produktów końcowych i komponentów niż wymienione w wykazie.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90B9BB-FECE-A9E7-1BB3-70B6416A9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527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36DE03-E4ED-7A38-2E6F-358870EA1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866D60-BBE0-C24F-7157-9531EA92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44829"/>
            <a:ext cx="6840760" cy="46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ytuł 40">
            <a:extLst>
              <a:ext uri="{FF2B5EF4-FFF2-40B4-BE49-F238E27FC236}">
                <a16:creationId xmlns:a16="http://schemas.microsoft.com/office/drawing/2014/main" id="{92A95AD1-6FB2-B7E0-A060-B7CCC1BF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45" y="244829"/>
            <a:ext cx="7509361" cy="734818"/>
          </a:xfrm>
        </p:spPr>
        <p:txBody>
          <a:bodyPr>
            <a:noAutofit/>
          </a:bodyPr>
          <a:lstStyle/>
          <a:p>
            <a:r>
              <a:rPr lang="pl-PL" sz="1400" dirty="0"/>
              <a:t>Rozporządzenie Parlamentu Europejskiego i Rady (UE) 2024/1252 z dnia 11 kwietnia 2024 r. w sprawie ustanowienia ram na potrzeby zapewnienia bezpiecznych i zrównoważonych dostaw surowców krytycznych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7092B-25DB-E8B9-F5DB-466433857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123" y="1289634"/>
            <a:ext cx="2470476" cy="31842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1200" dirty="0"/>
              <a:t>antymon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arsen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boksyt/tlenek </a:t>
            </a:r>
            <a:r>
              <a:rPr lang="pl-PL" sz="1200" dirty="0" err="1"/>
              <a:t>glinu</a:t>
            </a:r>
            <a:r>
              <a:rPr lang="pl-PL" sz="1200" dirty="0"/>
              <a:t>/aluminium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baryt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beryl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bizmut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bor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Kobalt</a:t>
            </a:r>
          </a:p>
          <a:p>
            <a:pPr>
              <a:lnSpc>
                <a:spcPct val="120000"/>
              </a:lnSpc>
            </a:pPr>
            <a:r>
              <a:rPr lang="pl-PL" sz="1200" b="1" strike="sngStrike" dirty="0"/>
              <a:t>węgiel koksowy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Miedź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skaleń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fluoryt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200" dirty="0"/>
          </a:p>
          <a:p>
            <a:pPr>
              <a:lnSpc>
                <a:spcPct val="120000"/>
              </a:lnSpc>
            </a:pPr>
            <a:endParaRPr lang="pl-PL" sz="1200" dirty="0"/>
          </a:p>
          <a:p>
            <a:pPr>
              <a:lnSpc>
                <a:spcPct val="120000"/>
              </a:lnSpc>
            </a:pPr>
            <a:endParaRPr lang="pl-PL" sz="1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934E4F-0626-1C5B-4233-CF3CDDE97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6</a:t>
            </a:fld>
            <a:endParaRPr lang="pl-PL" sz="1200" dirty="0"/>
          </a:p>
        </p:txBody>
      </p:sp>
      <p:sp>
        <p:nvSpPr>
          <p:cNvPr id="43" name="Symbol zastępczy zawartości 2">
            <a:extLst>
              <a:ext uri="{FF2B5EF4-FFF2-40B4-BE49-F238E27FC236}">
                <a16:creationId xmlns:a16="http://schemas.microsoft.com/office/drawing/2014/main" id="{651FF778-E8FE-802C-5983-7A926F953CF1}"/>
              </a:ext>
            </a:extLst>
          </p:cNvPr>
          <p:cNvSpPr txBox="1">
            <a:spLocks/>
          </p:cNvSpPr>
          <p:nvPr/>
        </p:nvSpPr>
        <p:spPr>
          <a:xfrm>
            <a:off x="5905401" y="1285813"/>
            <a:ext cx="2470476" cy="3184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1200" dirty="0"/>
              <a:t>niob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fosforyt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fosfor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platynowce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skand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krzem metaliczny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stront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tantal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tytan metaliczny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wolfram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wanad</a:t>
            </a:r>
          </a:p>
          <a:p>
            <a:pPr>
              <a:lnSpc>
                <a:spcPct val="120000"/>
              </a:lnSpc>
            </a:pPr>
            <a:endParaRPr lang="pl-PL" sz="1200" dirty="0"/>
          </a:p>
        </p:txBody>
      </p:sp>
      <p:sp>
        <p:nvSpPr>
          <p:cNvPr id="44" name="Symbol zastępczy zawartości 2">
            <a:extLst>
              <a:ext uri="{FF2B5EF4-FFF2-40B4-BE49-F238E27FC236}">
                <a16:creationId xmlns:a16="http://schemas.microsoft.com/office/drawing/2014/main" id="{050D5B0D-0507-7F17-F37B-4DE08D82BF30}"/>
              </a:ext>
            </a:extLst>
          </p:cNvPr>
          <p:cNvSpPr txBox="1">
            <a:spLocks/>
          </p:cNvSpPr>
          <p:nvPr/>
        </p:nvSpPr>
        <p:spPr>
          <a:xfrm>
            <a:off x="3227120" y="1289635"/>
            <a:ext cx="2470476" cy="3184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1200" dirty="0"/>
              <a:t>gal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german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hafn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hel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metale ciężkie ziem rzadkich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metale lekkie ziem rzadkich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lit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magnez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mangan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grafit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nikiel – w standardzie wymaganym dla baterii</a:t>
            </a:r>
          </a:p>
          <a:p>
            <a:pPr>
              <a:lnSpc>
                <a:spcPct val="120000"/>
              </a:lnSpc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764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747E9-80BB-3CCA-E9EE-FF575D0B7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A6A13B5-97A1-3962-3D06-AA164869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60000"/>
            <a:ext cx="7583042" cy="699582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Czym różnią się ścieżki A i B?</a:t>
            </a:r>
            <a:br>
              <a:rPr lang="pl-PL" sz="2000" dirty="0"/>
            </a:br>
            <a:r>
              <a:rPr lang="pl-PL" sz="2000" dirty="0"/>
              <a:t>Rynek - kontrola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AF71308-39ED-23BD-CA1B-E9CA3ED0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9582"/>
            <a:ext cx="3694609" cy="344041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1600" b="1" dirty="0">
                <a:solidFill>
                  <a:srgbClr val="C00000"/>
                </a:solidFill>
              </a:rPr>
              <a:t>Ścieżka A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400" b="1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Wnioskodawcą jest kontrolowany przez państwo lub podmiot z państwa należącego do Europejskiego Obszaru Gospodarczego lub ze Szwajcarii.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8047F4F-B71F-9670-D642-C59C8133BFBA}"/>
              </a:ext>
            </a:extLst>
          </p:cNvPr>
          <p:cNvSpPr txBox="1"/>
          <p:nvPr/>
        </p:nvSpPr>
        <p:spPr>
          <a:xfrm>
            <a:off x="4576936" y="964387"/>
            <a:ext cx="4054647" cy="14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Ścieżka B</a:t>
            </a:r>
            <a:endParaRPr lang="pl-PL" sz="1600" b="1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1400" b="1" dirty="0">
                <a:solidFill>
                  <a:srgbClr val="00339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Wnioskodawca jest kontrolowany przez państwo lub podmiot z państwa należącego do Unii Europejskiej. </a:t>
            </a:r>
            <a:endParaRPr lang="pl-PL" sz="14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F8D94A5-5D24-C806-D883-992B177F0FF7}"/>
              </a:ext>
            </a:extLst>
          </p:cNvPr>
          <p:cNvSpPr txBox="1"/>
          <p:nvPr/>
        </p:nvSpPr>
        <p:spPr>
          <a:xfrm>
            <a:off x="622660" y="2571750"/>
            <a:ext cx="7511034" cy="246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pl-PL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Kontrola oznacza:</a:t>
            </a:r>
            <a:endParaRPr lang="pl-PL" sz="1200" b="1" dirty="0">
              <a:solidFill>
                <a:srgbClr val="00A4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6213" indent="-176213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dysponowanie pośrednio lub bezpośrednio większością praw udziałowych lub głosów, w szczególności na zgromadzeniu wspólników/walnym zgromadzeniu lub</a:t>
            </a:r>
          </a:p>
          <a:p>
            <a:pPr marL="176213" indent="-176213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uprawnienie do powoływania lub odwoływania większości członków organów decyzyjnych (np. zarządu, rady dyrektorów, rady nadzorczej) lub</a:t>
            </a:r>
          </a:p>
          <a:p>
            <a:pPr marL="176213" indent="-176213"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wywieranie decydującego wpływu na działalność wnioskodawcy, np. poprzez zawartą umowę w celu zarządzania, rozporządzania zyskiem)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samodzielnie lub łącznie z innym podmiotem, w tym jeżeli podmioty działają niezależnie od siebie.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47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51397-5C3A-10F4-2B4C-28A056D3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5834C2E-5692-A757-AEB0-493941E07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254" y="1059582"/>
            <a:ext cx="3586924" cy="318421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1400" b="1" dirty="0">
                <a:solidFill>
                  <a:srgbClr val="C00000"/>
                </a:solidFill>
              </a:rPr>
              <a:t>Ścieżka A - Innowacyjność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400" b="1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Wnosi na rynek wewnętrzny innowacyjny, najnowocześniejszy lub przełomowy element o znaczącym potencjale gospodarczym:</a:t>
            </a:r>
            <a:r>
              <a:rPr lang="pl-PL" sz="1400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</a:t>
            </a:r>
          </a:p>
          <a:p>
            <a:pPr marL="176213" indent="-171450">
              <a:lnSpc>
                <a:spcPts val="162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spełnia co najmniej 2 z 3 elementów: innowacyjny, najnowocześniejszy, przełomowy</a:t>
            </a:r>
          </a:p>
          <a:p>
            <a:pPr marL="176213" indent="-171450">
              <a:lnSpc>
                <a:spcPct val="114000"/>
              </a:lnSpc>
              <a:buNone/>
            </a:pPr>
            <a:r>
              <a:rPr lang="pl-PL" sz="1300" b="1" dirty="0">
                <a:solidFill>
                  <a:srgbClr val="003399"/>
                </a:solidFill>
              </a:rPr>
              <a:t>oraz</a:t>
            </a:r>
          </a:p>
          <a:p>
            <a:pPr marL="176213" indent="-171450">
              <a:lnSpc>
                <a:spcPct val="114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wykazuje znaczący potencjał gospodarczy poprzez wywieranie istotnego </a:t>
            </a:r>
            <a:br>
              <a:rPr lang="pl-PL" sz="1300" dirty="0"/>
            </a:br>
            <a:r>
              <a:rPr lang="pl-PL" sz="1300" dirty="0"/>
              <a:t>i pozytywnego wpływu na rozwój </a:t>
            </a:r>
            <a:br>
              <a:rPr lang="pl-PL" sz="1300" dirty="0"/>
            </a:br>
            <a:r>
              <a:rPr lang="pl-PL" sz="1300" dirty="0"/>
              <a:t>rynku wewnętrznego</a:t>
            </a:r>
          </a:p>
          <a:p>
            <a:pPr marL="0" indent="0">
              <a:buNone/>
            </a:pPr>
            <a:endParaRPr lang="pl-PL" sz="135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25079F-FE5D-FB80-F944-7F5DC647C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42E7043C-CF62-9093-8C3E-3EA4DA34E74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62902" y="1093591"/>
            <a:ext cx="3874956" cy="3682610"/>
          </a:xfrm>
          <a:ln>
            <a:noFill/>
          </a:ln>
        </p:spPr>
        <p:txBody>
          <a:bodyPr>
            <a:normAutofit/>
          </a:bodyPr>
          <a:lstStyle/>
          <a:p>
            <a:pPr marL="87313" indent="0">
              <a:lnSpc>
                <a:spcPct val="114000"/>
              </a:lnSpc>
              <a:buNone/>
            </a:pPr>
            <a:r>
              <a:rPr lang="pl-PL" sz="1400" b="1" dirty="0">
                <a:solidFill>
                  <a:srgbClr val="C00000"/>
                </a:solidFill>
              </a:rPr>
              <a:t>Ścieżka B – Strategiczna niezależność</a:t>
            </a:r>
          </a:p>
          <a:p>
            <a:pPr marL="87313" indent="0">
              <a:lnSpc>
                <a:spcPct val="114000"/>
              </a:lnSpc>
              <a:buNone/>
            </a:pPr>
            <a:r>
              <a:rPr lang="pl-PL" sz="1400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Przyczynia się do ograniczania </a:t>
            </a:r>
            <a:br>
              <a:rPr lang="pl-PL" sz="1400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pl-PL" sz="1400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lub zwalczania strategicznej </a:t>
            </a:r>
            <a:br>
              <a:rPr lang="pl-PL" sz="1400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pl-PL" sz="1400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zależności UE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(min. 2 warunki):</a:t>
            </a:r>
          </a:p>
          <a:p>
            <a:pPr marL="268288" indent="-17145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przyczynianie się do wiodącej pozycji Unii </a:t>
            </a:r>
            <a:br>
              <a:rPr lang="pl-PL" sz="1300" dirty="0"/>
            </a:br>
            <a:r>
              <a:rPr lang="pl-PL" sz="1300" dirty="0"/>
              <a:t>w dziedzinie przemysłu i technologii</a:t>
            </a:r>
          </a:p>
          <a:p>
            <a:pPr marL="268288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wkład w infrastrukturę krytyczną </a:t>
            </a:r>
            <a:br>
              <a:rPr lang="pl-PL" sz="1300" dirty="0"/>
            </a:br>
            <a:r>
              <a:rPr lang="pl-PL" sz="1300" dirty="0"/>
              <a:t>na szczeblu europejskim</a:t>
            </a:r>
          </a:p>
          <a:p>
            <a:pPr marL="268288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zwiększenie zdolności produkcyjnych </a:t>
            </a:r>
          </a:p>
          <a:p>
            <a:pPr marL="268288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zwiększenie bezpieczeństwa dostaw</a:t>
            </a:r>
          </a:p>
          <a:p>
            <a:pPr marL="268288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300" dirty="0"/>
              <a:t>promowanie pozytywnych skutków transgranicznych na rynku wewnętrznym</a:t>
            </a:r>
          </a:p>
        </p:txBody>
      </p:sp>
      <p:sp>
        <p:nvSpPr>
          <p:cNvPr id="3" name="Tytuł 5">
            <a:extLst>
              <a:ext uri="{FF2B5EF4-FFF2-40B4-BE49-F238E27FC236}">
                <a16:creationId xmlns:a16="http://schemas.microsoft.com/office/drawing/2014/main" id="{F18A6080-83BF-26D0-70C5-B939BE0F9D51}"/>
              </a:ext>
            </a:extLst>
          </p:cNvPr>
          <p:cNvSpPr txBox="1">
            <a:spLocks/>
          </p:cNvSpPr>
          <p:nvPr/>
        </p:nvSpPr>
        <p:spPr>
          <a:xfrm>
            <a:off x="4428040" y="937600"/>
            <a:ext cx="504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87313"/>
            <a:r>
              <a:rPr lang="pl-PL" sz="1350" b="0" dirty="0"/>
              <a:t>lub</a:t>
            </a:r>
            <a:br>
              <a:rPr lang="pl-PL" sz="1350" dirty="0"/>
            </a:br>
            <a:endParaRPr lang="pl-PL" sz="1350" dirty="0"/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A29D8148-414B-530B-8C72-06A45D6EC785}"/>
              </a:ext>
            </a:extLst>
          </p:cNvPr>
          <p:cNvSpPr txBox="1">
            <a:spLocks/>
          </p:cNvSpPr>
          <p:nvPr/>
        </p:nvSpPr>
        <p:spPr>
          <a:xfrm>
            <a:off x="610254" y="244829"/>
            <a:ext cx="7389546" cy="11829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2000" dirty="0">
                <a:solidFill>
                  <a:srgbClr val="C00000"/>
                </a:solidFill>
              </a:rPr>
              <a:t>Czym różnią się ścieżki A i B?</a:t>
            </a:r>
            <a:br>
              <a:rPr lang="pl-PL" sz="2000" dirty="0"/>
            </a:br>
            <a:r>
              <a:rPr lang="pl-PL" sz="2000" dirty="0"/>
              <a:t>Potencjał technologii krytycznej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5686F1-7975-E4D9-FDE4-F2E3B94F0C34}"/>
              </a:ext>
            </a:extLst>
          </p:cNvPr>
          <p:cNvCxnSpPr>
            <a:cxnSpLocks/>
          </p:cNvCxnSpPr>
          <p:nvPr/>
        </p:nvCxnSpPr>
        <p:spPr>
          <a:xfrm>
            <a:off x="4626321" y="1332893"/>
            <a:ext cx="0" cy="1486472"/>
          </a:xfrm>
          <a:prstGeom prst="line">
            <a:avLst/>
          </a:prstGeom>
          <a:ln w="6350">
            <a:solidFill>
              <a:srgbClr val="00A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a 30">
            <a:extLst>
              <a:ext uri="{FF2B5EF4-FFF2-40B4-BE49-F238E27FC236}">
                <a16:creationId xmlns:a16="http://schemas.microsoft.com/office/drawing/2014/main" id="{30897DC0-9E46-0FDE-F3EE-C26EAB1A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7944" y="3142240"/>
            <a:ext cx="957064" cy="20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6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19806DD-CC3F-5526-71CF-9987560F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4829"/>
            <a:ext cx="8820472" cy="73481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Ścieżka A</a:t>
            </a:r>
            <a:br>
              <a:rPr lang="pl-PL" sz="2000" dirty="0">
                <a:solidFill>
                  <a:srgbClr val="C00000"/>
                </a:solidFill>
              </a:rPr>
            </a:br>
            <a:r>
              <a:rPr lang="pl-PL" dirty="0"/>
              <a:t>Wzrost konkurencyjności i zaawansowania technologicznego poprzez: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FC28072-3947-7FC2-4B73-5E0CF7AFE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2736304" cy="36950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4800" b="1" dirty="0">
                <a:solidFill>
                  <a:srgbClr val="1C94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Innowacyjność: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Nowość – wprowadzenie </a:t>
            </a:r>
            <a:r>
              <a:rPr lang="pl-PL" sz="4000" b="1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nowego lub znacząco ulepszonego produktu/technologii na rynek</a:t>
            </a: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Kreatywność/twórczość – wykorzystanie nowych pomysłów lub technologii.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Niepewność/Nieprzewidywalność – istnieje ryzyko związane z wprowadzeniem innowacji.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Systematyczność/Metodyczność – opisywane prace są planowane i zorganizowane.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Transferowalność/Odtwarzalność – innowacja musi być przenoszona i odtwarzalna.</a:t>
            </a:r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CBE48E2B-DA99-6AA2-FD26-5DC279B9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3848" y="1203598"/>
            <a:ext cx="2664296" cy="35726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4800" b="1" dirty="0">
                <a:solidFill>
                  <a:srgbClr val="1C94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Nowoczesność: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Nowość rozwiązywanego problemu – eksplorację </a:t>
            </a:r>
            <a:r>
              <a:rPr lang="pl-PL" sz="4000" b="1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nowych obszarów wiedzy</a:t>
            </a: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 rozwiązania technologiczne lub konceptualne – wdrażanie nowatorskich technologii, które wcześniej nie były stosowane w danej dziedzinie, w tym wykorzystywanie nowych metod badawczych, technik eksperymentalnych lub narzędzi analitycznych.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Wysoki stopień ryzyka poznawczego – niepewność wyników.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Potencjał komercjalizacji i/lub wdrożenia – możliwością praktycznego zastosowania wyników.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Odwołanie do aktualnego stanu wiedzy – odniesienie do najnowszych badań w danej dziedzinie.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17149A-270E-E631-0C4A-F3CAB7A9B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3B33743-4828-0103-32C0-0012CFF42C7E}"/>
              </a:ext>
            </a:extLst>
          </p:cNvPr>
          <p:cNvSpPr txBox="1">
            <a:spLocks/>
          </p:cNvSpPr>
          <p:nvPr/>
        </p:nvSpPr>
        <p:spPr>
          <a:xfrm>
            <a:off x="6320287" y="1203236"/>
            <a:ext cx="2542483" cy="3572603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sz="3000" b="1" dirty="0">
                <a:solidFill>
                  <a:srgbClr val="1C94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Przełomowość: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Radykalna nowość – wprowadza koncepcje i/lub technologie, które mogą całkowicie zmienić dotychczasowy stan nauki lub praktyki.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Znaczący wpływ – przełomowe projekty mogą wprowadzać redefinicję standardów w danej dziedzinie.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Wysoki poziom ryzyka i niepewności – duża niepewność wyników i wysokim ryzykiem niepowodzenia.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Potencjał tworzenia nowych kierunków badań – nowe obszary badawcze lub gałęzie technologiczne.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Skalowalność i trwały wpływ – wyniki projektu mogą być zastosowane w różnych kontekstach.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327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FENG IOBok</Template>
  <TotalTime>812</TotalTime>
  <Words>1609</Words>
  <Application>Microsoft Office PowerPoint</Application>
  <PresentationFormat>Pokaz na ekranie (16:9)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Wingdings</vt:lpstr>
      <vt:lpstr>Motyw pakietu Office</vt:lpstr>
      <vt:lpstr>Fundusz Wsparcia Technologii Krytycznych </vt:lpstr>
      <vt:lpstr>Nabory STEP w zakresie realizowanym przez PARP</vt:lpstr>
      <vt:lpstr>Technologie krytyczne w ramach 3 sektorów wg Wytycznych KE w sprawie STEP</vt:lpstr>
      <vt:lpstr>Wykaz produktów i konkretnych komponentów uważanych za używane głównie do produkcji technologii neutralnych emisyjnie.</vt:lpstr>
      <vt:lpstr>Prezentacja programu PowerPoint</vt:lpstr>
      <vt:lpstr>Rozporządzenie Parlamentu Europejskiego i Rady (UE) 2024/1252 z dnia 11 kwietnia 2024 r. w sprawie ustanowienia ram na potrzeby zapewnienia bezpiecznych i zrównoważonych dostaw surowców krytycznych</vt:lpstr>
      <vt:lpstr>Czym różnią się ścieżki A i B? Rynek - kontrola</vt:lpstr>
      <vt:lpstr>Prezentacja programu PowerPoint</vt:lpstr>
      <vt:lpstr>Ścieżka A Wzrost konkurencyjności i zaawansowania technologicznego poprzez:</vt:lpstr>
      <vt:lpstr>Ścieżka B Strategiczna potrzeba lub wyzwanie na poziomie UE, na którą odpowiada projekt </vt:lpstr>
      <vt:lpstr>Źródła informacji o kwalifikowalności kosztów</vt:lpstr>
      <vt:lpstr>Źródła informacji o kwalifikowalności kosztów</vt:lpstr>
      <vt:lpstr>Źródła informacji o kwalifikowalności kosztów</vt:lpstr>
      <vt:lpstr>Przewodnik kwalifikowalności wydatków</vt:lpstr>
      <vt:lpstr>Przewodnik kwalifikowalności wydatków</vt:lpstr>
      <vt:lpstr>Przewodnik kwalifikowalności wydatków</vt:lpstr>
      <vt:lpstr>Przewodnik kwalifikowalności wydatków</vt:lpstr>
      <vt:lpstr>Umowa o dofinansowanie projektu: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keywords>PL, PARP, FENG</cp:keywords>
  <cp:lastModifiedBy>Fiszer Izabela</cp:lastModifiedBy>
  <cp:revision>97</cp:revision>
  <dcterms:created xsi:type="dcterms:W3CDTF">2022-06-22T09:40:44Z</dcterms:created>
  <dcterms:modified xsi:type="dcterms:W3CDTF">2025-09-19T10:38:34Z</dcterms:modified>
</cp:coreProperties>
</file>